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Proxima Nova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ikhil Gandudi Suresh" initials="" lastIdx="4" clrIdx="0"/>
  <p:cmAuthor id="1" name="Shinjini Das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6" autoAdjust="0"/>
    <p:restoredTop sz="86693" autoAdjust="0"/>
  </p:normalViewPr>
  <p:slideViewPr>
    <p:cSldViewPr snapToGrid="0">
      <p:cViewPr varScale="1">
        <p:scale>
          <a:sx n="130" d="100"/>
          <a:sy n="130" d="100"/>
        </p:scale>
        <p:origin x="48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3-12-12T01:01:06.149" idx="1">
    <p:pos x="6000" y="0"/>
    <p:text>May need to remove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12T02:47:51.015" idx="1">
    <p:pos x="6000" y="0"/>
    <p:text>I would have nothing to present then 😅</p:text>
  </p:cm>
  <p:cm authorId="0" dt="2023-12-12T03:06:40.812" idx="3">
    <p:pos x="6000" y="0"/>
    <p:text>I agree. But he told again today that maybe have just 1-2 slides for theory behind what you're doing. He also said spend max of 3 min on this part.</p:text>
  </p:cm>
  <p:cm authorId="0" dt="2023-12-12T03:08:48.696" idx="2">
    <p:pos x="6000" y="0"/>
    <p:text>This also might go</p:text>
  </p:cm>
  <p:cm authorId="1" dt="2023-12-12T03:08:48.696" idx="2">
    <p:pos x="6000" y="0"/>
    <p:text>just remove the first slide and anoosh can do 1.5 min on the first one and I can do 1 min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3-12-12T05:12:18.161" idx="4">
    <p:pos x="6000" y="0"/>
    <p:text>CHange these to Type 1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group 16,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going to have a review on mri parallel imaging especially on the 2 most important algorithms sense and grappa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406e31242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406e31242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406e31242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406e31242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notice that grappa performs better than sense we use gaussian coil. This is because of the coil sensitivity profile in the k-space data.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</a:t>
            </a:r>
            <a:r>
              <a:rPr lang="en-US" dirty="0" err="1"/>
              <a:t>sigmoid’s</a:t>
            </a:r>
            <a:r>
              <a:rPr lang="en-US" dirty="0"/>
              <a:t> FT  is </a:t>
            </a:r>
            <a:r>
              <a:rPr lang="en-US" dirty="0" err="1"/>
              <a:t>possibily</a:t>
            </a:r>
            <a:r>
              <a:rPr lang="en-US" dirty="0"/>
              <a:t> just two points. And in just one direction.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Wheras</a:t>
            </a:r>
            <a:r>
              <a:rPr lang="en-US" dirty="0"/>
              <a:t> the FT of Gaussian is a gaussian. More valid data points and that gives us robust recon.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5d9ecb40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5d9ecb40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5d9ecb40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5d9ecb40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5d9ecb40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a5d9ecb40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5d9ecb40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a5d9ecb40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5d9ecb4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a5d9ecb4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35ae9fa9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635ae9fa9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5d9ecb40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5d9ecb40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a406e31242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a406e31242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35ae9fa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35ae9fa9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we saw in the course, mri is a rather slow imaging technique in comparison with other techniques such as ct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timing is important beyond the costs and expenses, for example in getting images from childs and babies or who afraid the mri tunnel.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its desirable to speed up and one option could be the parallel imaging which mens use 2 or more coils instead of one coil to undersample and by this way do mri faster.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we will face some problems like aliasing that we should do something for them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406e31242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406e31242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are 2 important algorithm that are the basis of parallel imaging. The sense and the grappa.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That in sense we use coil sensitivity profiles to find the undersampled rows. Means that we have the image in each pixel and we use the coils to solve a system of equations.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contrast, instead of using the coil sensitivity maps we can sample completely in the center in order to figure out some weights factor to predict the remain k space. And then combine all coils images with sum of squares and get the final image.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406e31242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406e31242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35ae9fa9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35ae9fa9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406e31242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406e31242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406e31242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a406e31242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406e31242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406e31242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406e31242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406e31242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chiew.github.io/Teaching.html" TargetMode="External"/><Relationship Id="rId7" Type="http://schemas.openxmlformats.org/officeDocument/2006/relationships/hyperlink" Target="https://mriquestions.com/grappaarc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riquestions.com/senseasset.html" TargetMode="External"/><Relationship Id="rId5" Type="http://schemas.openxmlformats.org/officeDocument/2006/relationships/hyperlink" Target="https://doi.org/10.1002/jmri.23639" TargetMode="External"/><Relationship Id="rId4" Type="http://schemas.openxmlformats.org/officeDocument/2006/relationships/hyperlink" Target="https://doi.org/10.1097/01.rmr.0000136558.09801.dd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comments" Target="../comments/commen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comments" Target="../comments/commen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34600" y="718300"/>
            <a:ext cx="8074800" cy="18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/>
              <a:t>MRI Parallel Imaging Review - </a:t>
            </a:r>
            <a:endParaRPr sz="3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/>
              <a:t>SENSE and GRAPPA</a:t>
            </a:r>
            <a:endParaRPr sz="36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534600" y="2902425"/>
            <a:ext cx="8074800" cy="17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2000" u="sng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Group 16</a:t>
            </a:r>
            <a:endParaRPr sz="2000" u="sng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Anooshirvan Mahdavian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Shreyaa Ramakrishnan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Nikhil Gandudi Suresh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Shinjini Das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250" y="231650"/>
            <a:ext cx="8577494" cy="213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00" y="2491650"/>
            <a:ext cx="8143501" cy="213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23"/>
          <p:cNvGrpSpPr/>
          <p:nvPr/>
        </p:nvGrpSpPr>
        <p:grpSpPr>
          <a:xfrm>
            <a:off x="747845" y="256286"/>
            <a:ext cx="3335700" cy="4630921"/>
            <a:chOff x="786520" y="281425"/>
            <a:chExt cx="3335700" cy="4630921"/>
          </a:xfrm>
        </p:grpSpPr>
        <p:pic>
          <p:nvPicPr>
            <p:cNvPr id="149" name="Google Shape;149;p23"/>
            <p:cNvPicPr preferRelativeResize="0"/>
            <p:nvPr/>
          </p:nvPicPr>
          <p:blipFill rotWithShape="1">
            <a:blip r:embed="rId3">
              <a:alphaModFix/>
            </a:blip>
            <a:srcRect l="38764" t="20818" r="5210" b="32806"/>
            <a:stretch/>
          </p:blipFill>
          <p:spPr>
            <a:xfrm>
              <a:off x="913780" y="1176500"/>
              <a:ext cx="3081179" cy="18090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23"/>
            <p:cNvPicPr preferRelativeResize="0"/>
            <p:nvPr/>
          </p:nvPicPr>
          <p:blipFill rotWithShape="1">
            <a:blip r:embed="rId4">
              <a:alphaModFix/>
            </a:blip>
            <a:srcRect l="38037" t="21895" r="6732" b="32480"/>
            <a:stretch/>
          </p:blipFill>
          <p:spPr>
            <a:xfrm>
              <a:off x="970641" y="3173561"/>
              <a:ext cx="2967458" cy="17387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23"/>
            <p:cNvSpPr txBox="1"/>
            <p:nvPr/>
          </p:nvSpPr>
          <p:spPr>
            <a:xfrm>
              <a:off x="786520" y="281425"/>
              <a:ext cx="3335700" cy="51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SIGMOID COIL PROFILES</a:t>
              </a:r>
              <a:endParaRPr sz="1800" b="1">
                <a:solidFill>
                  <a:schemeClr val="dk2"/>
                </a:solidFill>
              </a:endParaRPr>
            </a:p>
          </p:txBody>
        </p:sp>
      </p:grpSp>
      <p:grpSp>
        <p:nvGrpSpPr>
          <p:cNvPr id="152" name="Google Shape;152;p23"/>
          <p:cNvGrpSpPr/>
          <p:nvPr/>
        </p:nvGrpSpPr>
        <p:grpSpPr>
          <a:xfrm>
            <a:off x="5060461" y="226575"/>
            <a:ext cx="3335700" cy="4690342"/>
            <a:chOff x="5099136" y="281425"/>
            <a:chExt cx="3335700" cy="4690342"/>
          </a:xfrm>
        </p:grpSpPr>
        <p:pic>
          <p:nvPicPr>
            <p:cNvPr id="153" name="Google Shape;153;p23"/>
            <p:cNvPicPr preferRelativeResize="0"/>
            <p:nvPr/>
          </p:nvPicPr>
          <p:blipFill rotWithShape="1">
            <a:blip r:embed="rId5">
              <a:alphaModFix/>
            </a:blip>
            <a:srcRect l="38837" t="21625" r="7132" b="32214"/>
            <a:stretch/>
          </p:blipFill>
          <p:spPr>
            <a:xfrm>
              <a:off x="5283257" y="1176500"/>
              <a:ext cx="2967457" cy="17982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" name="Google Shape;154;p23"/>
            <p:cNvPicPr preferRelativeResize="0"/>
            <p:nvPr/>
          </p:nvPicPr>
          <p:blipFill rotWithShape="1">
            <a:blip r:embed="rId6">
              <a:alphaModFix/>
            </a:blip>
            <a:srcRect l="37433" t="19527" r="5858" b="31160"/>
            <a:stretch/>
          </p:blipFill>
          <p:spPr>
            <a:xfrm>
              <a:off x="5309311" y="3173561"/>
              <a:ext cx="2915350" cy="17982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23"/>
            <p:cNvSpPr txBox="1"/>
            <p:nvPr/>
          </p:nvSpPr>
          <p:spPr>
            <a:xfrm>
              <a:off x="5099136" y="281425"/>
              <a:ext cx="3335700" cy="51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GAUSSIAN COIL PROFILES</a:t>
              </a:r>
              <a:endParaRPr sz="1800" b="1">
                <a:solidFill>
                  <a:schemeClr val="dk2"/>
                </a:solidFill>
              </a:endParaRPr>
            </a:p>
          </p:txBody>
        </p:sp>
      </p:grpSp>
      <p:sp>
        <p:nvSpPr>
          <p:cNvPr id="156" name="Google Shape;156;p23"/>
          <p:cNvSpPr txBox="1"/>
          <p:nvPr/>
        </p:nvSpPr>
        <p:spPr>
          <a:xfrm>
            <a:off x="4083550" y="1853800"/>
            <a:ext cx="10152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R=2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4083538" y="3840675"/>
            <a:ext cx="10152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R=3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33550"/>
            <a:ext cx="685798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24"/>
          <p:cNvGrpSpPr/>
          <p:nvPr/>
        </p:nvGrpSpPr>
        <p:grpSpPr>
          <a:xfrm>
            <a:off x="941750" y="633050"/>
            <a:ext cx="461700" cy="3913500"/>
            <a:chOff x="941750" y="633050"/>
            <a:chExt cx="461700" cy="3913500"/>
          </a:xfrm>
        </p:grpSpPr>
        <p:cxnSp>
          <p:nvCxnSpPr>
            <p:cNvPr id="164" name="Google Shape;164;p24"/>
            <p:cNvCxnSpPr/>
            <p:nvPr/>
          </p:nvCxnSpPr>
          <p:spPr>
            <a:xfrm>
              <a:off x="1395575" y="633050"/>
              <a:ext cx="0" cy="3913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5" name="Google Shape;165;p24"/>
            <p:cNvSpPr txBox="1"/>
            <p:nvPr/>
          </p:nvSpPr>
          <p:spPr>
            <a:xfrm rot="-5400000">
              <a:off x="661850" y="2294800"/>
              <a:ext cx="102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nCoils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grpSp>
        <p:nvGrpSpPr>
          <p:cNvPr id="166" name="Google Shape;166;p24"/>
          <p:cNvGrpSpPr/>
          <p:nvPr/>
        </p:nvGrpSpPr>
        <p:grpSpPr>
          <a:xfrm>
            <a:off x="2050200" y="4653675"/>
            <a:ext cx="7049725" cy="461700"/>
            <a:chOff x="2050200" y="4653675"/>
            <a:chExt cx="7049725" cy="461700"/>
          </a:xfrm>
        </p:grpSpPr>
        <p:cxnSp>
          <p:nvCxnSpPr>
            <p:cNvPr id="167" name="Google Shape;167;p24"/>
            <p:cNvCxnSpPr/>
            <p:nvPr/>
          </p:nvCxnSpPr>
          <p:spPr>
            <a:xfrm>
              <a:off x="2050200" y="4884525"/>
              <a:ext cx="5366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8" name="Google Shape;168;p24"/>
            <p:cNvSpPr txBox="1"/>
            <p:nvPr/>
          </p:nvSpPr>
          <p:spPr>
            <a:xfrm>
              <a:off x="7510225" y="4653675"/>
              <a:ext cx="158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R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050" y="0"/>
            <a:ext cx="7127900" cy="5345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" name="Google Shape;174;p25"/>
          <p:cNvGrpSpPr/>
          <p:nvPr/>
        </p:nvGrpSpPr>
        <p:grpSpPr>
          <a:xfrm>
            <a:off x="941750" y="633050"/>
            <a:ext cx="461700" cy="3913500"/>
            <a:chOff x="941750" y="633050"/>
            <a:chExt cx="461700" cy="3913500"/>
          </a:xfrm>
        </p:grpSpPr>
        <p:cxnSp>
          <p:nvCxnSpPr>
            <p:cNvPr id="175" name="Google Shape;175;p25"/>
            <p:cNvCxnSpPr/>
            <p:nvPr/>
          </p:nvCxnSpPr>
          <p:spPr>
            <a:xfrm>
              <a:off x="1395575" y="633050"/>
              <a:ext cx="0" cy="3913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76" name="Google Shape;176;p25"/>
            <p:cNvSpPr txBox="1"/>
            <p:nvPr/>
          </p:nvSpPr>
          <p:spPr>
            <a:xfrm rot="-5400000">
              <a:off x="661850" y="2294800"/>
              <a:ext cx="102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nCoils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grpSp>
        <p:nvGrpSpPr>
          <p:cNvPr id="177" name="Google Shape;177;p25"/>
          <p:cNvGrpSpPr/>
          <p:nvPr/>
        </p:nvGrpSpPr>
        <p:grpSpPr>
          <a:xfrm>
            <a:off x="2050200" y="4653675"/>
            <a:ext cx="7049725" cy="461700"/>
            <a:chOff x="2050200" y="4653675"/>
            <a:chExt cx="7049725" cy="461700"/>
          </a:xfrm>
        </p:grpSpPr>
        <p:cxnSp>
          <p:nvCxnSpPr>
            <p:cNvPr id="178" name="Google Shape;178;p25"/>
            <p:cNvCxnSpPr/>
            <p:nvPr/>
          </p:nvCxnSpPr>
          <p:spPr>
            <a:xfrm>
              <a:off x="2050200" y="4884525"/>
              <a:ext cx="5366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79" name="Google Shape;179;p25"/>
            <p:cNvSpPr txBox="1"/>
            <p:nvPr/>
          </p:nvSpPr>
          <p:spPr>
            <a:xfrm>
              <a:off x="7510225" y="4653675"/>
              <a:ext cx="158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R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97600"/>
            <a:ext cx="6857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26"/>
          <p:cNvGrpSpPr/>
          <p:nvPr/>
        </p:nvGrpSpPr>
        <p:grpSpPr>
          <a:xfrm>
            <a:off x="941750" y="633050"/>
            <a:ext cx="461700" cy="3913500"/>
            <a:chOff x="941750" y="633050"/>
            <a:chExt cx="461700" cy="3913500"/>
          </a:xfrm>
        </p:grpSpPr>
        <p:cxnSp>
          <p:nvCxnSpPr>
            <p:cNvPr id="187" name="Google Shape;187;p26"/>
            <p:cNvCxnSpPr/>
            <p:nvPr/>
          </p:nvCxnSpPr>
          <p:spPr>
            <a:xfrm>
              <a:off x="1395575" y="633050"/>
              <a:ext cx="0" cy="3913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88" name="Google Shape;188;p26"/>
            <p:cNvSpPr txBox="1"/>
            <p:nvPr/>
          </p:nvSpPr>
          <p:spPr>
            <a:xfrm rot="-5400000">
              <a:off x="661850" y="2294800"/>
              <a:ext cx="102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nCoils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grpSp>
        <p:nvGrpSpPr>
          <p:cNvPr id="189" name="Google Shape;189;p26"/>
          <p:cNvGrpSpPr/>
          <p:nvPr/>
        </p:nvGrpSpPr>
        <p:grpSpPr>
          <a:xfrm>
            <a:off x="2050200" y="4653675"/>
            <a:ext cx="7049725" cy="461700"/>
            <a:chOff x="2050200" y="4653675"/>
            <a:chExt cx="7049725" cy="461700"/>
          </a:xfrm>
        </p:grpSpPr>
        <p:cxnSp>
          <p:nvCxnSpPr>
            <p:cNvPr id="190" name="Google Shape;190;p26"/>
            <p:cNvCxnSpPr/>
            <p:nvPr/>
          </p:nvCxnSpPr>
          <p:spPr>
            <a:xfrm>
              <a:off x="2050200" y="4884525"/>
              <a:ext cx="5366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1" name="Google Shape;191;p26"/>
            <p:cNvSpPr txBox="1"/>
            <p:nvPr/>
          </p:nvSpPr>
          <p:spPr>
            <a:xfrm>
              <a:off x="7510225" y="4653675"/>
              <a:ext cx="158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R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50500"/>
            <a:ext cx="6857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27"/>
          <p:cNvGrpSpPr/>
          <p:nvPr/>
        </p:nvGrpSpPr>
        <p:grpSpPr>
          <a:xfrm>
            <a:off x="941750" y="633050"/>
            <a:ext cx="461700" cy="3913500"/>
            <a:chOff x="941750" y="633050"/>
            <a:chExt cx="461700" cy="3913500"/>
          </a:xfrm>
        </p:grpSpPr>
        <p:cxnSp>
          <p:nvCxnSpPr>
            <p:cNvPr id="199" name="Google Shape;199;p27"/>
            <p:cNvCxnSpPr/>
            <p:nvPr/>
          </p:nvCxnSpPr>
          <p:spPr>
            <a:xfrm>
              <a:off x="1395575" y="633050"/>
              <a:ext cx="0" cy="3913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00" name="Google Shape;200;p27"/>
            <p:cNvSpPr txBox="1"/>
            <p:nvPr/>
          </p:nvSpPr>
          <p:spPr>
            <a:xfrm rot="-5400000">
              <a:off x="661850" y="2294800"/>
              <a:ext cx="102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nCoils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grpSp>
        <p:nvGrpSpPr>
          <p:cNvPr id="201" name="Google Shape;201;p27"/>
          <p:cNvGrpSpPr/>
          <p:nvPr/>
        </p:nvGrpSpPr>
        <p:grpSpPr>
          <a:xfrm>
            <a:off x="2050200" y="4653675"/>
            <a:ext cx="7049725" cy="461700"/>
            <a:chOff x="2050200" y="4653675"/>
            <a:chExt cx="7049725" cy="461700"/>
          </a:xfrm>
        </p:grpSpPr>
        <p:cxnSp>
          <p:nvCxnSpPr>
            <p:cNvPr id="202" name="Google Shape;202;p27"/>
            <p:cNvCxnSpPr/>
            <p:nvPr/>
          </p:nvCxnSpPr>
          <p:spPr>
            <a:xfrm>
              <a:off x="2050200" y="4884525"/>
              <a:ext cx="5366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03" name="Google Shape;203;p27"/>
            <p:cNvSpPr txBox="1"/>
            <p:nvPr/>
          </p:nvSpPr>
          <p:spPr>
            <a:xfrm>
              <a:off x="7510225" y="4653675"/>
              <a:ext cx="158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R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209" name="Google Shape;209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Increasing R-factor increases MSE and reduces SNR.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Increasing number of coils increased MSE and reduced SNR. Although, there seems to be a sweet spot for the number of coils. (8 in our case).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 observe aliasing artifacts in SENSE, while we observe the image getting cloudy in GRAPPA.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above results are highly dependent on the sensitivity profiles of the coils.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Grappa and Sense Tutorial</a:t>
            </a:r>
            <a:r>
              <a:rPr lang="en"/>
              <a:t> by Mark Chiew.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Blaimer M, Breuer F, Mueller M, Heidemann RM, Griswold MA, Jakob PM. SMASH, SENSE, PILS, GRAPPA: how to choose the optimal method. Top Magn Reson Imaging. 2004 Aug;15(4):223-36. doi: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https://doi.org/10.1097/01.rmr.0000136558.09801.dd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Parallel MR Imaging </a:t>
            </a:r>
            <a:r>
              <a:rPr lang="en">
                <a:solidFill>
                  <a:srgbClr val="767676"/>
                </a:solidFill>
                <a:highlight>
                  <a:srgbClr val="FFFFFF"/>
                </a:highlight>
              </a:rPr>
              <a:t> </a:t>
            </a:r>
            <a:r>
              <a:rPr lang="en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5"/>
              </a:rPr>
              <a:t>https://doi.org/10.1002/jmri.23639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6"/>
              </a:rPr>
              <a:t>SENSE/ASSET? - Questions and Answers ​in MRI (mriquestions.com)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7"/>
              </a:rPr>
              <a:t>GRAPPA/ARC? - Questions and Answers ​in MRI (mriquestions.com)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4450" y="1017725"/>
            <a:ext cx="314518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57325" y="445025"/>
            <a:ext cx="669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Introduction to Parallel Imaging                                              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88200" y="1179050"/>
            <a:ext cx="8367600" cy="3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solidFill>
                  <a:srgbClr val="9900FF"/>
                </a:solidFill>
              </a:rPr>
              <a:t>MRI</a:t>
            </a:r>
            <a:r>
              <a:rPr lang="en">
                <a:solidFill>
                  <a:srgbClr val="9900FF"/>
                </a:solidFill>
              </a:rPr>
              <a:t> </a:t>
            </a:r>
            <a:r>
              <a:rPr lang="en"/>
              <a:t>is a </a:t>
            </a:r>
            <a:r>
              <a:rPr lang="en" b="1">
                <a:solidFill>
                  <a:srgbClr val="CC0000"/>
                </a:solidFill>
              </a:rPr>
              <a:t>slow</a:t>
            </a:r>
            <a:r>
              <a:rPr lang="en">
                <a:solidFill>
                  <a:srgbClr val="CC0000"/>
                </a:solidFill>
              </a:rPr>
              <a:t> </a:t>
            </a:r>
            <a:r>
              <a:rPr lang="en"/>
              <a:t>imaging technique in compare with other methods such as CT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One method to </a:t>
            </a:r>
            <a:r>
              <a:rPr lang="en" b="1">
                <a:solidFill>
                  <a:srgbClr val="0B5394"/>
                </a:solidFill>
              </a:rPr>
              <a:t>speed up</a:t>
            </a:r>
            <a:r>
              <a:rPr lang="en"/>
              <a:t> is </a:t>
            </a:r>
            <a:r>
              <a:rPr lang="en" b="1">
                <a:solidFill>
                  <a:srgbClr val="38761D"/>
                </a:solidFill>
              </a:rPr>
              <a:t>parallel imaging</a:t>
            </a:r>
            <a:r>
              <a:rPr lang="en"/>
              <a:t>, and undersampling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order to reconstruct, we have sense base and grappa base methods.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r="29418"/>
          <a:stretch/>
        </p:blipFill>
        <p:spPr>
          <a:xfrm>
            <a:off x="1247425" y="2039313"/>
            <a:ext cx="1808999" cy="226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t="10362" b="52025"/>
          <a:stretch/>
        </p:blipFill>
        <p:spPr>
          <a:xfrm rot="-5400000">
            <a:off x="3125637" y="2505213"/>
            <a:ext cx="1556375" cy="133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 amt="56000"/>
          </a:blip>
          <a:srcRect l="42149" t="66714" r="45973" b="1181"/>
          <a:stretch/>
        </p:blipFill>
        <p:spPr>
          <a:xfrm>
            <a:off x="5175250" y="2269100"/>
            <a:ext cx="794975" cy="165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 amt="60000"/>
          </a:blip>
          <a:srcRect l="41874" t="16527" r="46247" b="51367"/>
          <a:stretch/>
        </p:blipFill>
        <p:spPr>
          <a:xfrm>
            <a:off x="5098550" y="2269088"/>
            <a:ext cx="794975" cy="165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</a:rPr>
              <a:t>SENSE </a:t>
            </a:r>
            <a:r>
              <a:rPr lang="en"/>
              <a:t>                                             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48324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41B47"/>
                </a:solidFill>
              </a:rPr>
              <a:t>GRAPPA</a:t>
            </a:r>
            <a:endParaRPr>
              <a:solidFill>
                <a:srgbClr val="741B47"/>
              </a:solidFill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257205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vs.                                             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5" y="1688750"/>
            <a:ext cx="4515825" cy="333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4438" y="2217925"/>
            <a:ext cx="4515825" cy="280392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4678075" y="3038250"/>
            <a:ext cx="804600" cy="1805100"/>
          </a:xfrm>
          <a:prstGeom prst="rect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15"/>
          <p:cNvCxnSpPr>
            <a:stCxn id="75" idx="0"/>
          </p:cNvCxnSpPr>
          <p:nvPr/>
        </p:nvCxnSpPr>
        <p:spPr>
          <a:xfrm rot="10800000" flipH="1">
            <a:off x="5080375" y="1852950"/>
            <a:ext cx="532800" cy="1185300"/>
          </a:xfrm>
          <a:prstGeom prst="straightConnector1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5047999" y="1085100"/>
            <a:ext cx="1030276" cy="106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6">
            <a:alphaModFix/>
          </a:blip>
          <a:srcRect l="13224" t="15076" b="10618"/>
          <a:stretch/>
        </p:blipFill>
        <p:spPr>
          <a:xfrm rot="5400000">
            <a:off x="6257637" y="1317262"/>
            <a:ext cx="1008250" cy="57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7">
            <a:alphaModFix/>
          </a:blip>
          <a:srcRect l="3748" t="7885" r="7220"/>
          <a:stretch/>
        </p:blipFill>
        <p:spPr>
          <a:xfrm>
            <a:off x="7351550" y="1188325"/>
            <a:ext cx="1167692" cy="8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and disadvantages of SENSE and GRAPPA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08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457200" lvl="0" indent="-296317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666" b="1" u="sng">
                <a:solidFill>
                  <a:schemeClr val="dk1"/>
                </a:solidFill>
                <a:highlight>
                  <a:schemeClr val="lt1"/>
                </a:highlight>
              </a:rPr>
              <a:t>Total imaging time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r>
              <a:rPr lang="en" sz="2666">
                <a:highlight>
                  <a:schemeClr val="lt1"/>
                </a:highlight>
              </a:rPr>
              <a:t> 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GRAPPA is a somewhat longer sequence than SENSE/ASSET because it requires extra time for the self-calibration of </a:t>
            </a:r>
            <a:r>
              <a:rPr lang="en" sz="2666" i="1">
                <a:solidFill>
                  <a:schemeClr val="dk1"/>
                </a:solidFill>
                <a:highlight>
                  <a:schemeClr val="lt1"/>
                </a:highlight>
              </a:rPr>
              <a:t>k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-space lines.</a:t>
            </a:r>
            <a:endParaRPr sz="2666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296317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666" b="1" u="sng">
                <a:solidFill>
                  <a:schemeClr val="dk1"/>
                </a:solidFill>
                <a:highlight>
                  <a:schemeClr val="lt1"/>
                </a:highlight>
              </a:rPr>
              <a:t>Signal-to-noise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. SENSE provides slightly higher SNR and better image quality as the acceleration factor is increased.</a:t>
            </a:r>
            <a:endParaRPr sz="2666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296317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666" b="1" u="sng">
                <a:solidFill>
                  <a:schemeClr val="dk1"/>
                </a:solidFill>
                <a:highlight>
                  <a:schemeClr val="lt1"/>
                </a:highlight>
              </a:rPr>
              <a:t>Body Region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. SENSE does poorly in heterogenous body regions where accurate coil sensitivity maps may difficult to obtain (lungs)</a:t>
            </a:r>
            <a:endParaRPr sz="2666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296317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666" b="1" u="sng">
                <a:solidFill>
                  <a:schemeClr val="dk1"/>
                </a:solidFill>
                <a:highlight>
                  <a:schemeClr val="lt1"/>
                </a:highlight>
              </a:rPr>
              <a:t>Motion</a:t>
            </a:r>
            <a:r>
              <a:rPr lang="en" sz="2666" b="1">
                <a:solidFill>
                  <a:schemeClr val="dk1"/>
                </a:solidFill>
                <a:highlight>
                  <a:schemeClr val="lt1"/>
                </a:highlight>
              </a:rPr>
              <a:t>. 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SENSE may do poorly if motion occurs between the calibration and acquisition scans, resulting in reconstruction artifacts.</a:t>
            </a:r>
            <a:endParaRPr sz="2666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296317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666" b="1" u="sng">
                <a:solidFill>
                  <a:schemeClr val="dk1"/>
                </a:solidFill>
                <a:highlight>
                  <a:schemeClr val="lt1"/>
                </a:highlight>
              </a:rPr>
              <a:t>Field-of-view (FOV)</a:t>
            </a:r>
            <a:r>
              <a:rPr lang="en" sz="2666">
                <a:solidFill>
                  <a:schemeClr val="dk1"/>
                </a:solidFill>
                <a:highlight>
                  <a:schemeClr val="lt1"/>
                </a:highlight>
              </a:rPr>
              <a:t>. GRAPPA is more tolerant toward small FOVs. SENSE/ASSET may produce aliasing/wraparound in the phase-encode direction if the full FOV is smaller than the imaged object.</a:t>
            </a:r>
            <a:endParaRPr sz="2666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50">
              <a:solidFill>
                <a:schemeClr val="dk1"/>
              </a:solidFill>
              <a:highlight>
                <a:srgbClr val="F6F0E7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50">
              <a:solidFill>
                <a:schemeClr val="dk1"/>
              </a:solidFill>
              <a:highlight>
                <a:srgbClr val="F6F0E7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50">
              <a:solidFill>
                <a:schemeClr val="dk1"/>
              </a:solidFill>
              <a:highlight>
                <a:srgbClr val="F6F0E7"/>
              </a:highlight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0900" y="1170125"/>
            <a:ext cx="3078275" cy="30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2" y="1903075"/>
            <a:ext cx="4260299" cy="283915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196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Setup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11700" y="768700"/>
            <a:ext cx="39999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Image - Shepp-Logan Phantom</a:t>
            </a:r>
            <a:endParaRPr sz="1600"/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R-factors - [2, 3, 4, 6]</a:t>
            </a:r>
            <a:endParaRPr sz="1600"/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Number of coils - [4, 8, 16]</a:t>
            </a:r>
            <a:endParaRPr sz="1600"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2"/>
          </p:nvPr>
        </p:nvSpPr>
        <p:spPr>
          <a:xfrm>
            <a:off x="4832400" y="768700"/>
            <a:ext cx="39999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Two types of coil profiles - [Sigmoid, Gaussian]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MSE and SNR as the metrics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3353625" y="3198400"/>
            <a:ext cx="1120800" cy="4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SENSE</a:t>
            </a:r>
            <a:endParaRPr sz="1800" b="1">
              <a:solidFill>
                <a:schemeClr val="dk2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903075"/>
            <a:ext cx="4260299" cy="283913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7788150" y="3217600"/>
            <a:ext cx="13047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GRAPPA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263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Coil Sensitivity Profiles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25" y="1021600"/>
            <a:ext cx="4303585" cy="1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2319675"/>
            <a:ext cx="4483997" cy="127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4299" y="1131625"/>
            <a:ext cx="4668225" cy="1188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09025" y="2361275"/>
            <a:ext cx="4668224" cy="11910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8"/>
          <p:cNvCxnSpPr/>
          <p:nvPr/>
        </p:nvCxnSpPr>
        <p:spPr>
          <a:xfrm>
            <a:off x="4478650" y="1002525"/>
            <a:ext cx="0" cy="362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/>
          <p:nvPr/>
        </p:nvSpPr>
        <p:spPr>
          <a:xfrm>
            <a:off x="1272425" y="3740763"/>
            <a:ext cx="220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Type 0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Sigmoid Profiles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5543313" y="3740763"/>
            <a:ext cx="220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Type 1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Gaussian Profiles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311700" y="148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Varying R Value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45790"/>
          <a:stretch/>
        </p:blipFill>
        <p:spPr>
          <a:xfrm>
            <a:off x="420575" y="911525"/>
            <a:ext cx="3632075" cy="22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1005863" y="720800"/>
            <a:ext cx="2461500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R=2, 8 profiles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4">
            <a:alphaModFix/>
          </a:blip>
          <a:srcRect l="38839" t="21102" r="6930" b="32981"/>
          <a:stretch/>
        </p:blipFill>
        <p:spPr>
          <a:xfrm>
            <a:off x="4857225" y="941000"/>
            <a:ext cx="3697024" cy="23464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5474975" y="720800"/>
            <a:ext cx="2461500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R=3, 8 profiles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0413" y="3240525"/>
            <a:ext cx="3103170" cy="190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6123575" y="4187250"/>
            <a:ext cx="2461500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R=4, 8 profiles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25" y="431950"/>
            <a:ext cx="7482278" cy="1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625" y="2571750"/>
            <a:ext cx="7527274" cy="1952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311700" y="157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Varying Number of Coils</a:t>
            </a:r>
            <a:endParaRPr/>
          </a:p>
        </p:txBody>
      </p:sp>
      <p:sp>
        <p:nvSpPr>
          <p:cNvPr id="132" name="Google Shape;132;p21"/>
          <p:cNvSpPr txBox="1"/>
          <p:nvPr/>
        </p:nvSpPr>
        <p:spPr>
          <a:xfrm>
            <a:off x="1487988" y="667013"/>
            <a:ext cx="1762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4 Coils, R=2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5572625" y="667013"/>
            <a:ext cx="1762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8 Coils, R=2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6192700" y="3901038"/>
            <a:ext cx="1762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16 Coils, R=2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200" y="1106538"/>
            <a:ext cx="2733050" cy="1805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7198" y="1106538"/>
            <a:ext cx="2733058" cy="1670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5800" y="2843400"/>
            <a:ext cx="3241412" cy="20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794</Words>
  <Application>Microsoft Office PowerPoint</Application>
  <PresentationFormat>On-screen Show (16:9)</PresentationFormat>
  <Paragraphs>81</Paragraphs>
  <Slides>19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Proxima Nova</vt:lpstr>
      <vt:lpstr>Arial</vt:lpstr>
      <vt:lpstr>Simple Light</vt:lpstr>
      <vt:lpstr>MRI Parallel Imaging Review -  SENSE and GRAPPA</vt:lpstr>
      <vt:lpstr>Introduction to Parallel Imaging                                              </vt:lpstr>
      <vt:lpstr>SENSE                                              </vt:lpstr>
      <vt:lpstr>Advantages and disadvantages of SENSE and GRAPPA</vt:lpstr>
      <vt:lpstr>Model Setup</vt:lpstr>
      <vt:lpstr>Coil Sensitivity Profiles</vt:lpstr>
      <vt:lpstr>Varying R Value</vt:lpstr>
      <vt:lpstr>PowerPoint Presentation</vt:lpstr>
      <vt:lpstr>Varying Number of Coils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Observations</vt:lpstr>
      <vt:lpstr>References</vt:lpstr>
      <vt:lpstr>Thank You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MRI Parallel Imaging Review -  SENSE and GRAPPA</dc:title>
  <cp:lastModifiedBy>Nikhil G S</cp:lastModifiedBy>
  <cp:revision>2</cp:revision>
  <dcterms:modified xsi:type="dcterms:W3CDTF">2023-12-12T21:00:18Z</dcterms:modified>
</cp:coreProperties>
</file>